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handoutMasterIdLst>
    <p:handoutMasterId r:id="rId22"/>
  </p:handoutMasterIdLst>
  <p:sldIdLst>
    <p:sldId id="364" r:id="rId2"/>
    <p:sldId id="350" r:id="rId3"/>
    <p:sldId id="367" r:id="rId4"/>
    <p:sldId id="319" r:id="rId5"/>
    <p:sldId id="365" r:id="rId6"/>
    <p:sldId id="328" r:id="rId7"/>
    <p:sldId id="257" r:id="rId8"/>
    <p:sldId id="345" r:id="rId9"/>
    <p:sldId id="374" r:id="rId10"/>
    <p:sldId id="388" r:id="rId11"/>
    <p:sldId id="375" r:id="rId12"/>
    <p:sldId id="378" r:id="rId13"/>
    <p:sldId id="368" r:id="rId14"/>
    <p:sldId id="329" r:id="rId15"/>
    <p:sldId id="322" r:id="rId16"/>
    <p:sldId id="389" r:id="rId17"/>
    <p:sldId id="390" r:id="rId18"/>
    <p:sldId id="391" r:id="rId19"/>
    <p:sldId id="385" r:id="rId20"/>
  </p:sldIdLst>
  <p:sldSz cx="12192000" cy="6858000"/>
  <p:notesSz cx="6797675" cy="992822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2" autoAdjust="0"/>
    <p:restoredTop sz="94706" autoAdjust="0"/>
  </p:normalViewPr>
  <p:slideViewPr>
    <p:cSldViewPr snapToGrid="0">
      <p:cViewPr>
        <p:scale>
          <a:sx n="84" d="100"/>
          <a:sy n="84" d="100"/>
        </p:scale>
        <p:origin x="-78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4 367,8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0884746652664782E-2"/>
                  <c:y val="4.10731305645617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412,8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251,6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023890784982935"/>
                      <c:h val="4.5098039215686274E-2"/>
                    </c:manualLayout>
                  </c15:layout>
                  <c15:dlblFieldTable/>
                  <c15:showDataLabelsRange val="0"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">
                  <c:v>4367.8</c:v>
                </c:pt>
                <c:pt idx="1">
                  <c:v>412.8</c:v>
                </c:pt>
                <c:pt idx="2">
                  <c:v>251.6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egendEntry>
        <c:idx val="0"/>
        <c:txPr>
          <a:bodyPr rot="0" vert="horz"/>
          <a:lstStyle/>
          <a:p>
            <a:pPr>
              <a:defRPr/>
            </a:pPr>
            <a:endParaRPr lang="ru-RU"/>
          </a:p>
        </c:txPr>
      </c:legendEntry>
      <c:legendEntry>
        <c:idx val="1"/>
        <c:txPr>
          <a:bodyPr rot="0" vert="horz"/>
          <a:lstStyle/>
          <a:p>
            <a:pPr>
              <a:defRPr/>
            </a:pPr>
            <a:endParaRPr lang="ru-RU"/>
          </a:p>
        </c:txPr>
      </c:legendEntry>
      <c:legendEntry>
        <c:idx val="2"/>
        <c:txPr>
          <a:bodyPr rot="0" vert="horz"/>
          <a:lstStyle/>
          <a:p>
            <a:pPr>
              <a:defRPr/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"/>
          <c:y val="0.85455321931723949"/>
          <c:w val="1"/>
          <c:h val="0.1454467603314294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F8B024-5D62-4644-A45F-CE22E2B14DF2}" type="datetime1">
              <a:rPr lang="ru-RU" smtClean="0"/>
              <a:pPr rtl="0"/>
              <a:t>10.07.2020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2D503-C93A-4B9F-B33D-A02F8025E098}" type="datetime1">
              <a:rPr lang="ru-RU" smtClean="0"/>
              <a:pPr/>
              <a:t>10.07.2020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ru-RU" smtClean="0">
                <a:solidFill>
                  <a:srgbClr val="595959"/>
                </a:solidFill>
              </a:rPr>
              <a:pPr/>
              <a:t>3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3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ru-RU" smtClean="0">
                <a:solidFill>
                  <a:srgbClr val="595959"/>
                </a:solidFill>
              </a:rPr>
              <a:pPr/>
              <a:t>4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8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66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ru-RU" smtClean="0">
                <a:solidFill>
                  <a:srgbClr val="595959"/>
                </a:solidFill>
              </a:rPr>
              <a:pPr/>
              <a:t>10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86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668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ru-RU" smtClean="0">
                <a:solidFill>
                  <a:srgbClr val="595959"/>
                </a:solidFill>
              </a:rPr>
              <a:pPr/>
              <a:t>12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8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9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ru-RU" smtClean="0">
                <a:solidFill>
                  <a:srgbClr val="595959"/>
                </a:solidFill>
              </a:rPr>
              <a:pPr/>
              <a:t>15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89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4175E-D2C2-43CE-A069-159918ED7DD3}" type="datetimeFigureOut">
              <a:rPr lang="ru-RU" smtClean="0"/>
              <a:pPr/>
              <a:t>10.07.2020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DB09-4DBC-41E6-B6AC-1B1A05E4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404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4AFD0-002F-45DA-AC56-FBB26B710A6C}" type="datetime1">
              <a:rPr lang="ru-RU" noProof="0" smtClean="0"/>
              <a:pPr rtl="0"/>
              <a:t>10.07.2020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036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800846C-E0CD-48AC-BF46-58816D3205F0}" type="datetime1">
              <a:rPr lang="ru-RU" noProof="0" smtClean="0"/>
              <a:pPr rtl="0"/>
              <a:t>10.07.2020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086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CF755-E898-4F1E-8647-A0EB71EBF828}" type="datetime1">
              <a:rPr lang="ru-RU" noProof="0" smtClean="0"/>
              <a:pPr rtl="0"/>
              <a:t>10.07.2020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BBA994C-0A68-4F64-BDAE-B675475366AA}" type="datetime1">
              <a:rPr lang="ru-RU" noProof="0" smtClean="0"/>
              <a:pPr rtl="0"/>
              <a:t>10.07.2020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063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4175E-D2C2-43CE-A069-159918ED7DD3}" type="datetimeFigureOut">
              <a:rPr lang="ru-RU" smtClean="0"/>
              <a:pPr/>
              <a:t>10.07.2020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DB09-4DBC-41E6-B6AC-1B1A05E4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807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pPr rtl="0"/>
              <a:t>10.07.2020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748091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7DE9B7-D70E-414D-98EC-FF5CEC2FC761}" type="datetime1">
              <a:rPr lang="ru-RU" noProof="0" smtClean="0"/>
              <a:pPr rtl="0"/>
              <a:t>10.07.2020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210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350200-3392-431B-A64D-FCB9FCA2AA58}" type="datetime1">
              <a:rPr lang="ru-RU" noProof="0" smtClean="0"/>
              <a:pPr rtl="0"/>
              <a:t>10.07.2020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508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4175E-D2C2-43CE-A069-159918ED7DD3}" type="datetimeFigureOut">
              <a:rPr lang="ru-RU" smtClean="0"/>
              <a:pPr/>
              <a:t>10.07.2020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DB09-4DBC-41E6-B6AC-1B1A05E4B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6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C2CF755-E898-4F1E-8647-A0EB71EBF828}" type="datetime1">
              <a:rPr lang="ru-RU" noProof="0" smtClean="0"/>
              <a:pPr rtl="0"/>
              <a:t>10.07.2020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137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4175E-D2C2-43CE-A069-159918ED7DD3}" type="datetimeFigureOut">
              <a:rPr lang="ru-RU" smtClean="0"/>
              <a:pPr/>
              <a:t>10.07.2020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DB09-4DBC-41E6-B6AC-1B1A05E4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009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338">
              <a:srgbClr val="E4EEF8"/>
            </a:gs>
            <a:gs pos="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3F1305-4BDC-496D-90D6-7537DB313448}" type="datetime1">
              <a:rPr lang="ru-RU" noProof="0" smtClean="0"/>
              <a:pPr rtl="0"/>
              <a:t>10.07.2020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100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  <p:sldLayoutId id="2147483651" r:id="rId13"/>
    <p:sldLayoutId id="2147483656" r:id="rId14"/>
    <p:sldLayoutId id="214748365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0" y="795660"/>
            <a:ext cx="9877777" cy="3144426"/>
          </a:xfrm>
        </p:spPr>
      </p:pic>
      <p:sp>
        <p:nvSpPr>
          <p:cNvPr id="6" name="Прямоугольник 5"/>
          <p:cNvSpPr/>
          <p:nvPr/>
        </p:nvSpPr>
        <p:spPr>
          <a:xfrm>
            <a:off x="3335941" y="4307566"/>
            <a:ext cx="5559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/>
              </a:rPr>
              <a:t>МО </a:t>
            </a:r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/>
              </a:rPr>
              <a:t>«Город Покров» </a:t>
            </a:r>
            <a:endParaRPr lang="ru-RU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6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152195"/>
            <a:ext cx="3285065" cy="1045746"/>
          </a:xfrm>
          <a:prstGeom prst="rect">
            <a:avLst/>
          </a:prstGeom>
        </p:spPr>
      </p:pic>
      <p:pic>
        <p:nvPicPr>
          <p:cNvPr id="2051" name="Picture 3" descr="C:\Users\YULIA\AppData\Local\Microsoft\Windows\Temporary Internet Files\Content.Outlook\GSP15TGK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8" y="2280356"/>
            <a:ext cx="6194555" cy="42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YULIA\AppData\Local\Microsoft\Windows\Temporary Internet Files\Content.Outlook\GSP15TGK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55" y="152195"/>
            <a:ext cx="5599289" cy="398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4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8" y="174772"/>
            <a:ext cx="3183464" cy="1013403"/>
          </a:xfrm>
          <a:prstGeom prst="rect">
            <a:avLst/>
          </a:prstGeom>
        </p:spPr>
      </p:pic>
      <p:pic>
        <p:nvPicPr>
          <p:cNvPr id="4098" name="Picture 2" descr="C:\Users\YULIA\AppData\Local\Microsoft\Windows\Temporary Internet Files\Content.Outlook\GSP15TGK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5156"/>
            <a:ext cx="5967969" cy="39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ULIA\AppData\Local\Microsoft\Windows\Temporary Internet Files\Content.Outlook\GSP15TGK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969" y="0"/>
            <a:ext cx="6224031" cy="414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1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152195"/>
            <a:ext cx="3285065" cy="1045746"/>
          </a:xfrm>
          <a:prstGeom prst="rect">
            <a:avLst/>
          </a:prstGeom>
        </p:spPr>
      </p:pic>
      <p:pic>
        <p:nvPicPr>
          <p:cNvPr id="1027" name="Picture 3" descr="C:\Users\YULIA\AppData\Local\Microsoft\Windows\Temporary Internet Files\Content.Outlook\GSP15TGK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8" y="2307381"/>
            <a:ext cx="6028266" cy="40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YULIA\AppData\Local\Microsoft\Windows\Temporary Internet Files\Content.Outlook\GSP15TGK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22" y="82714"/>
            <a:ext cx="6118577" cy="407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9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6" y="157210"/>
            <a:ext cx="3182388" cy="1012024"/>
          </a:xfrm>
          <a:prstGeom prst="rect">
            <a:avLst/>
          </a:prstGeom>
        </p:spPr>
      </p:pic>
      <p:pic>
        <p:nvPicPr>
          <p:cNvPr id="1026" name="Picture 2" descr="C:\Users\YULIA\AppData\Local\Temp\Rar$DIa0.851\IMG_20200519_162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92" y="1759366"/>
            <a:ext cx="5943818" cy="421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e.mail.ru/api/v1/messages/attaches/view?id=7qzGrkgo6yMCfPp6TCzbPo1M:C2FJYPCq3Fv&amp;type=cloud_stock&amp;x-email=knol-j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C:\Users\YULIA\AppData\Local\Temp\Rar$DIa0.954\IMG_20200504_102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1759365"/>
            <a:ext cx="5697714" cy="422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3145" y="863835"/>
            <a:ext cx="2599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ПРОЦЕССЕ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8" y="174772"/>
            <a:ext cx="3183464" cy="1013403"/>
          </a:xfrm>
          <a:prstGeom prst="rect">
            <a:avLst/>
          </a:prstGeom>
        </p:spPr>
      </p:pic>
      <p:pic>
        <p:nvPicPr>
          <p:cNvPr id="4098" name="Picture 2" descr="C:\Users\YULIA\AppData\Local\Temp\Rar$DIa0.027\20191227_122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7" y="1188174"/>
            <a:ext cx="5328353" cy="53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YULIA\AppData\Local\Temp\Rar$DIa0.257\IMG_20200630_112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49" y="399986"/>
            <a:ext cx="4558084" cy="61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067" y="1286933"/>
            <a:ext cx="810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до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494" y="522462"/>
            <a:ext cx="29749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10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16" y="179787"/>
            <a:ext cx="3182388" cy="1012024"/>
          </a:xfrm>
          <a:prstGeom prst="rect">
            <a:avLst/>
          </a:prstGeom>
        </p:spPr>
      </p:pic>
      <p:pic>
        <p:nvPicPr>
          <p:cNvPr id="2050" name="Picture 2" descr="C:\Users\YULIA\AppData\Local\Temp\Rar$DIa0.638\IMG_20200527_145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6" y="1771563"/>
            <a:ext cx="5946102" cy="44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ULIA\AppData\Local\Temp\Rar$DIa0.773\IMG_20200630_1125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26" y="1771563"/>
            <a:ext cx="5946102" cy="44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43145" y="863835"/>
            <a:ext cx="2599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ПРОЦЕССЕ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0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ULIA\AppData\Local\Temp\Rar$DIa0.065\IMG_20200527_15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15" y="857957"/>
            <a:ext cx="4020712" cy="542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8" y="174772"/>
            <a:ext cx="3183464" cy="1013403"/>
          </a:xfrm>
          <a:prstGeom prst="rect">
            <a:avLst/>
          </a:prstGeom>
        </p:spPr>
      </p:pic>
      <p:pic>
        <p:nvPicPr>
          <p:cNvPr id="3075" name="Picture 3" descr="C:\Users\YULIA\AppData\Local\Temp\Rar$DIa0.563\IMG_20200630_113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95" y="681473"/>
            <a:ext cx="4151564" cy="55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758" y="2150768"/>
            <a:ext cx="2599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ПРОЦЕССЕ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2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8" y="174772"/>
            <a:ext cx="3183464" cy="1013403"/>
          </a:xfrm>
          <a:prstGeom prst="rect">
            <a:avLst/>
          </a:prstGeom>
        </p:spPr>
      </p:pic>
      <p:pic>
        <p:nvPicPr>
          <p:cNvPr id="4098" name="Picture 2" descr="C:\Users\YULIA\AppData\Local\Temp\Rar$DIa0.017\IMG_20200519_162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6" y="1744057"/>
            <a:ext cx="5587409" cy="41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YULIA\AppData\Local\Temp\Rar$DIa0.444\IMG_20200630_112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32" y="1687373"/>
            <a:ext cx="5740307" cy="425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956" y="1671653"/>
            <a:ext cx="810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до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69499" y="1733207"/>
            <a:ext cx="2599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ПРОЦЕССЕ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YULIA\AppData\Local\Temp\Rar$DIa0.964\IMG_20200630_112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14" y="1399381"/>
            <a:ext cx="6015750" cy="446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2" y="1399381"/>
            <a:ext cx="5949175" cy="440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8" y="174772"/>
            <a:ext cx="3183464" cy="1013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3145" y="863835"/>
            <a:ext cx="2599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ПРОЦЕССЕ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81778" y="846666"/>
            <a:ext cx="7981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 </a:t>
            </a:r>
            <a:endParaRPr lang="ru-RU" sz="2400" dirty="0">
              <a:latin typeface="+mj-lt"/>
            </a:endParaRPr>
          </a:p>
        </p:txBody>
      </p:sp>
      <p:pic>
        <p:nvPicPr>
          <p:cNvPr id="6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8" y="174772"/>
            <a:ext cx="3183464" cy="1013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4712" y="2652889"/>
            <a:ext cx="11159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2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733" y="1467557"/>
            <a:ext cx="10261600" cy="418817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РЕАЛИЗАЦИИ НАЦИОНАЛЬНОГО ПРОЕКТА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КОМФОРТНОЙ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СРЕДЫ»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ru-RU" sz="53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5" y="157210"/>
            <a:ext cx="318238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2711" y="187891"/>
            <a:ext cx="6615289" cy="1094644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сведения о проекте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295" y="1546578"/>
            <a:ext cx="11954393" cy="4120444"/>
          </a:xfrm>
        </p:spPr>
        <p:txBody>
          <a:bodyPr rtlCol="0">
            <a:normAutofit/>
          </a:bodyPr>
          <a:lstStyle/>
          <a:p>
            <a:pPr algn="just"/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Задача</a:t>
            </a:r>
            <a:r>
              <a:rPr lang="ru-RU" sz="3200" dirty="0">
                <a:solidFill>
                  <a:schemeClr val="tx2"/>
                </a:solidFill>
                <a:latin typeface="Helvetica Neue"/>
              </a:rPr>
              <a:t> </a:t>
            </a:r>
            <a:r>
              <a:rPr lang="ru-RU" sz="3200" dirty="0" smtClean="0">
                <a:solidFill>
                  <a:schemeClr val="tx2"/>
                </a:solidFill>
                <a:latin typeface="Helvetica Neue"/>
              </a:rPr>
              <a:t>- </a:t>
            </a:r>
            <a:r>
              <a:rPr lang="ru-RU" sz="3200" b="1" dirty="0" smtClean="0">
                <a:latin typeface="+mj-lt"/>
              </a:rPr>
              <a:t>повышение </a:t>
            </a:r>
            <a:r>
              <a:rPr lang="ru-RU" sz="3200" b="1" dirty="0">
                <a:latin typeface="+mj-lt"/>
              </a:rPr>
              <a:t>уровня благоустройства </a:t>
            </a:r>
            <a:r>
              <a:rPr lang="ru-RU" sz="3200" b="1" dirty="0" smtClean="0">
                <a:latin typeface="+mj-lt"/>
              </a:rPr>
              <a:t>общественной территории в </a:t>
            </a:r>
            <a:r>
              <a:rPr lang="ru-RU" sz="3200" b="1" dirty="0">
                <a:latin typeface="+mj-lt"/>
              </a:rPr>
              <a:t>муниципальном образовании «Город Покров».</a:t>
            </a:r>
            <a:endParaRPr lang="ru-RU" sz="3200" b="1" dirty="0" smtClean="0">
              <a:solidFill>
                <a:schemeClr val="tx2"/>
              </a:solidFill>
              <a:latin typeface="+mj-lt"/>
            </a:endParaRPr>
          </a:p>
          <a:p>
            <a:pPr algn="just"/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Цель проекта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 </a:t>
            </a:r>
            <a:r>
              <a:rPr lang="ru-RU" sz="3200" dirty="0" smtClean="0">
                <a:solidFill>
                  <a:schemeClr val="tx2"/>
                </a:solidFill>
                <a:latin typeface="Helvetica Neue"/>
              </a:rPr>
              <a:t>- </a:t>
            </a:r>
            <a:r>
              <a:rPr lang="ru-RU" sz="3200" b="1" dirty="0" smtClean="0">
                <a:latin typeface="Calibri Light" pitchFamily="34" charset="0"/>
              </a:rPr>
              <a:t>совершенствование </a:t>
            </a:r>
            <a:r>
              <a:rPr lang="ru-RU" sz="3200" b="1" dirty="0">
                <a:latin typeface="Calibri Light" pitchFamily="34" charset="0"/>
              </a:rPr>
              <a:t>внешнего облика, повышения уровня благоустройства и комфортности проживания в муниципальном образовании «Город Покров</a:t>
            </a:r>
            <a:r>
              <a:rPr lang="ru-RU" sz="3200" b="1" dirty="0" smtClean="0">
                <a:latin typeface="Calibri Light" pitchFamily="34" charset="0"/>
              </a:rPr>
              <a:t>».</a:t>
            </a:r>
          </a:p>
          <a:p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Финансирование</a:t>
            </a:r>
            <a:r>
              <a:rPr lang="ru-RU" sz="3200" dirty="0" smtClean="0">
                <a:solidFill>
                  <a:schemeClr val="tx2"/>
                </a:solidFill>
                <a:latin typeface="Helvetica Neue"/>
              </a:rPr>
              <a:t> – </a:t>
            </a:r>
            <a:r>
              <a:rPr lang="ru-RU" sz="3200" dirty="0" smtClean="0">
                <a:latin typeface="Helvetica Neue"/>
              </a:rPr>
              <a:t>5032,2  тыс. руб.</a:t>
            </a:r>
          </a:p>
          <a:p>
            <a:pPr marL="45720" indent="0" algn="just">
              <a:buNone/>
            </a:pPr>
            <a:endParaRPr lang="ru-RU" sz="3200" dirty="0" smtClean="0">
              <a:solidFill>
                <a:schemeClr val="tx2"/>
              </a:solidFill>
              <a:latin typeface="Helvetica Neue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95" y="157210"/>
            <a:ext cx="318238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556" y="187891"/>
            <a:ext cx="8692444" cy="688932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 :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5733" y="1061156"/>
            <a:ext cx="6107289" cy="5314592"/>
          </a:xfrm>
        </p:spPr>
        <p:txBody>
          <a:bodyPr rtlCol="0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prstClr val="black"/>
                </a:solidFill>
                <a:latin typeface="+mj-lt"/>
              </a:rPr>
              <a:t>На </a:t>
            </a:r>
            <a:r>
              <a:rPr lang="ru-RU" sz="2400" b="1" dirty="0" smtClean="0">
                <a:solidFill>
                  <a:prstClr val="black"/>
                </a:solidFill>
                <a:latin typeface="+mj-lt"/>
              </a:rPr>
              <a:t> благоустройство  общественной территории – </a:t>
            </a:r>
            <a:r>
              <a:rPr lang="ru-RU" sz="2400" b="1" dirty="0" smtClean="0">
                <a:latin typeface="Calibri Light" pitchFamily="34" charset="0"/>
              </a:rPr>
              <a:t>5 032,2 </a:t>
            </a:r>
            <a:r>
              <a:rPr lang="ru-RU" sz="2400" b="1" dirty="0" smtClean="0">
                <a:solidFill>
                  <a:prstClr val="black"/>
                </a:solidFill>
                <a:latin typeface="+mj-lt"/>
              </a:rPr>
              <a:t>тыс</a:t>
            </a:r>
            <a:r>
              <a:rPr lang="ru-RU" sz="2400" b="1" dirty="0">
                <a:solidFill>
                  <a:prstClr val="black"/>
                </a:solidFill>
                <a:latin typeface="+mj-lt"/>
              </a:rPr>
              <a:t>. руб. </a:t>
            </a:r>
            <a:r>
              <a:rPr lang="ru-RU" sz="2400" b="1" dirty="0" smtClean="0">
                <a:solidFill>
                  <a:prstClr val="black"/>
                </a:solidFill>
                <a:latin typeface="+mj-lt"/>
              </a:rPr>
              <a:t>,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+mj-lt"/>
              </a:rPr>
              <a:t>из них: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-</a:t>
            </a:r>
            <a:r>
              <a:rPr lang="ru-RU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федеральный бюджет – </a:t>
            </a:r>
            <a:r>
              <a:rPr lang="ru-RU" sz="2400" dirty="0" smtClean="0"/>
              <a:t>4 367,8</a:t>
            </a: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 тыс. руб.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- областной бюджет  - </a:t>
            </a:r>
            <a:r>
              <a:rPr lang="ru-RU" sz="2400" dirty="0" smtClean="0"/>
              <a:t>412,8 </a:t>
            </a: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тыс. руб.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местный бюджет  - </a:t>
            </a:r>
            <a:r>
              <a:rPr lang="ru-RU" sz="2400" dirty="0" smtClean="0"/>
              <a:t>251,6</a:t>
            </a: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 тыс. руб.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ru-RU" sz="2400" dirty="0">
              <a:solidFill>
                <a:prstClr val="black"/>
              </a:solidFill>
              <a:latin typeface="+mj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 </a:t>
            </a:r>
            <a:endParaRPr lang="ru-RU" sz="2400" dirty="0">
              <a:solidFill>
                <a:prstClr val="black"/>
              </a:solidFill>
              <a:latin typeface="+mj-lt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1699760"/>
              </p:ext>
            </p:extLst>
          </p:nvPr>
        </p:nvGraphicFramePr>
        <p:xfrm>
          <a:off x="262185" y="1241778"/>
          <a:ext cx="5890260" cy="5174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Объект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152195"/>
            <a:ext cx="3285065" cy="10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4" y="129616"/>
            <a:ext cx="3443110" cy="1096057"/>
          </a:xfrm>
        </p:spPr>
      </p:pic>
      <p:sp>
        <p:nvSpPr>
          <p:cNvPr id="4" name="TextBox 3"/>
          <p:cNvSpPr txBox="1"/>
          <p:nvPr/>
        </p:nvSpPr>
        <p:spPr>
          <a:xfrm>
            <a:off x="304800" y="1625600"/>
            <a:ext cx="11187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Заключено 8 контрактов на общую сумму 4 821 001,76 </a:t>
            </a:r>
            <a:r>
              <a:rPr lang="ru-RU" dirty="0" err="1"/>
              <a:t>руб</a:t>
            </a:r>
            <a:r>
              <a:rPr lang="ru-RU" dirty="0"/>
              <a:t> из них:</a:t>
            </a:r>
          </a:p>
          <a:p>
            <a:pPr algn="ctr"/>
            <a:r>
              <a:rPr lang="ru-RU" dirty="0"/>
              <a:t>Федеральные-4 222 004,28</a:t>
            </a:r>
          </a:p>
          <a:p>
            <a:pPr algn="ctr"/>
            <a:r>
              <a:rPr lang="ru-RU" dirty="0"/>
              <a:t>Областные- 357 952,62</a:t>
            </a:r>
          </a:p>
          <a:p>
            <a:pPr algn="ctr"/>
            <a:r>
              <a:rPr lang="ru-RU" dirty="0"/>
              <a:t>Местные-241 044,86</a:t>
            </a:r>
          </a:p>
          <a:p>
            <a:endParaRPr lang="ru-RU" dirty="0"/>
          </a:p>
          <a:p>
            <a:pPr algn="ctr"/>
            <a:r>
              <a:rPr lang="ru-RU" dirty="0"/>
              <a:t>Общая сумма сложившейся экономии составляет 211 198,24 </a:t>
            </a:r>
            <a:r>
              <a:rPr lang="ru-RU" dirty="0" err="1"/>
              <a:t>руб</a:t>
            </a:r>
            <a:r>
              <a:rPr lang="ru-RU" dirty="0"/>
              <a:t> из них </a:t>
            </a:r>
          </a:p>
          <a:p>
            <a:pPr algn="ctr"/>
            <a:r>
              <a:rPr lang="ru-RU" dirty="0"/>
              <a:t>Федеральные-145 757,50</a:t>
            </a:r>
          </a:p>
          <a:p>
            <a:pPr algn="ctr"/>
            <a:r>
              <a:rPr lang="ru-RU" dirty="0"/>
              <a:t>Областные- 54 885,60</a:t>
            </a:r>
          </a:p>
          <a:p>
            <a:pPr algn="ctr"/>
            <a:r>
              <a:rPr lang="ru-RU" dirty="0"/>
              <a:t>Местные-10 </a:t>
            </a:r>
            <a:r>
              <a:rPr lang="ru-RU" dirty="0" smtClean="0"/>
              <a:t>555,14</a:t>
            </a:r>
          </a:p>
          <a:p>
            <a:pPr algn="ctr"/>
            <a:endParaRPr lang="ru-RU" dirty="0"/>
          </a:p>
          <a:p>
            <a:r>
              <a:rPr lang="ru-RU" dirty="0"/>
              <a:t>По сложившейся экономии документы переданы для торгов. ( Завоз и разравнивание  грунта , изготовление заборных секций, щебень на общественной территории по улице 3-Интернационала города Покров)</a:t>
            </a:r>
          </a:p>
        </p:txBody>
      </p:sp>
    </p:spTree>
    <p:extLst>
      <p:ext uri="{BB962C8B-B14F-4D97-AF65-F5344CB8AC3E}">
        <p14:creationId xmlns:p14="http://schemas.microsoft.com/office/powerpoint/2010/main" val="33499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3" y="224943"/>
            <a:ext cx="3182388" cy="1012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1399822"/>
            <a:ext cx="95165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Завершены работы по 2-м контрактам: </a:t>
            </a:r>
          </a:p>
          <a:p>
            <a:pPr lvl="0"/>
            <a:r>
              <a:rPr lang="ru-RU" dirty="0" smtClean="0"/>
              <a:t>1. МК </a:t>
            </a:r>
            <a:r>
              <a:rPr lang="ru-RU" dirty="0"/>
              <a:t>09.20 от 25.03.2020 на выполнение работ по устройству уличного освещения</a:t>
            </a:r>
          </a:p>
          <a:p>
            <a:r>
              <a:rPr lang="ru-RU" dirty="0"/>
              <a:t>ИП </a:t>
            </a:r>
            <a:r>
              <a:rPr lang="ru-RU" dirty="0" err="1"/>
              <a:t>Тиндиков</a:t>
            </a:r>
            <a:r>
              <a:rPr lang="ru-RU" dirty="0"/>
              <a:t> Александр Александрович </a:t>
            </a:r>
          </a:p>
          <a:p>
            <a:r>
              <a:rPr lang="ru-RU" dirty="0"/>
              <a:t>На сумму 286062,80 проплачено из местного бюджета 14 273,75, на областные средства отправлена </a:t>
            </a:r>
            <a:r>
              <a:rPr lang="ru-RU" dirty="0" err="1"/>
              <a:t>заявка.МК</a:t>
            </a:r>
            <a:r>
              <a:rPr lang="ru-RU" dirty="0"/>
              <a:t> 10.20 от 25.03.2020</a:t>
            </a:r>
          </a:p>
          <a:p>
            <a:r>
              <a:rPr lang="ru-RU" dirty="0"/>
              <a:t> </a:t>
            </a:r>
          </a:p>
          <a:p>
            <a:pPr lvl="0"/>
            <a:r>
              <a:rPr lang="ru-RU" dirty="0" smtClean="0"/>
              <a:t>2. МК </a:t>
            </a:r>
            <a:r>
              <a:rPr lang="ru-RU" dirty="0"/>
              <a:t>10.20 от 25.03.2020 Устройство гравийных дорожек, ремонт забора, установка скамеек, урн, мостиков, изготовление и установка арки </a:t>
            </a:r>
          </a:p>
          <a:p>
            <a:r>
              <a:rPr lang="ru-RU" dirty="0"/>
              <a:t>ИП </a:t>
            </a:r>
            <a:r>
              <a:rPr lang="ru-RU" dirty="0" err="1"/>
              <a:t>Тиндиков</a:t>
            </a:r>
            <a:r>
              <a:rPr lang="ru-RU" dirty="0"/>
              <a:t> Александр Александрович</a:t>
            </a:r>
          </a:p>
          <a:p>
            <a:r>
              <a:rPr lang="ru-RU" dirty="0"/>
              <a:t>На сумму 494 834,07 проплачено в полном объеме из них:</a:t>
            </a:r>
          </a:p>
          <a:p>
            <a:r>
              <a:rPr lang="ru-RU" dirty="0"/>
              <a:t>Федеральные-460 691,94</a:t>
            </a:r>
          </a:p>
          <a:p>
            <a:r>
              <a:rPr lang="ru-RU" dirty="0"/>
              <a:t>Областные- 9 397,79</a:t>
            </a:r>
          </a:p>
          <a:p>
            <a:r>
              <a:rPr lang="ru-RU" dirty="0"/>
              <a:t>Местные-–24 744,34</a:t>
            </a:r>
          </a:p>
          <a:p>
            <a:r>
              <a:rPr lang="ru-RU" dirty="0"/>
              <a:t> </a:t>
            </a:r>
          </a:p>
          <a:p>
            <a:pPr algn="ctr"/>
            <a:r>
              <a:rPr lang="ru-RU" dirty="0"/>
              <a:t>Работы ведутся на объекте поэтапно и буду завершены в установленные контрактами срок </a:t>
            </a:r>
            <a:r>
              <a:rPr lang="ru-RU" dirty="0" smtClean="0"/>
              <a:t>31.08.2020.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6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8" y="174772"/>
            <a:ext cx="3183464" cy="1013403"/>
          </a:xfrm>
          <a:prstGeom prst="rect">
            <a:avLst/>
          </a:prstGeom>
        </p:spPr>
      </p:pic>
      <p:pic>
        <p:nvPicPr>
          <p:cNvPr id="1026" name="Picture 2" descr="C:\Users\YULIA\AppData\Local\Temp\Rar$DIa0.244\План лист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3" y="1049866"/>
            <a:ext cx="11994293" cy="544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4" y="129617"/>
            <a:ext cx="3285065" cy="1045746"/>
          </a:xfrm>
          <a:prstGeom prst="rect">
            <a:avLst/>
          </a:prstGeom>
        </p:spPr>
      </p:pic>
      <p:pic>
        <p:nvPicPr>
          <p:cNvPr id="2050" name="Picture 2" descr="C:\Users\YULIA\AppData\Local\Temp\Rar$DIa0.131\План лист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959555"/>
            <a:ext cx="11559822" cy="54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87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6711" y="361244"/>
            <a:ext cx="8602597" cy="53861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мероприятия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40" y="145920"/>
            <a:ext cx="3182388" cy="1012024"/>
          </a:xfrm>
          <a:prstGeom prst="rect">
            <a:avLst/>
          </a:prstGeom>
        </p:spPr>
      </p:pic>
      <p:pic>
        <p:nvPicPr>
          <p:cNvPr id="6" name="Picture 2" descr="C:\Users\YULIA\AppData\Local\Microsoft\Windows\Temporary Internet Files\Content.Outlook\GSP15TGK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8" y="2810932"/>
            <a:ext cx="5669164" cy="377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YULIA\AppData\Local\Microsoft\Windows\Temporary Internet Files\Content.Outlook\GSP15TGK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72" y="970844"/>
            <a:ext cx="6355566" cy="423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2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4217</TotalTime>
  <Words>223</Words>
  <Application>Microsoft Office PowerPoint</Application>
  <PresentationFormat>Произвольный</PresentationFormat>
  <Paragraphs>59</Paragraphs>
  <Slides>19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ПЛАН  РЕАЛИЗАЦИИ НАЦИОНАЛЬНОГО ПРОЕКТА  «ФОРМИРОВАНИЕ КОМФОРТНОЙ  ГОРОДСКОЙ СРЕДЫ»  НА 2020 ГОД</vt:lpstr>
      <vt:lpstr>Общие сведения о проекте</vt:lpstr>
      <vt:lpstr>Финансирование :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«Поселок Городищи» Петушинского района  владимирской области</dc:title>
  <dc:creator>Пользователь</dc:creator>
  <cp:lastModifiedBy>YULIA</cp:lastModifiedBy>
  <cp:revision>403</cp:revision>
  <cp:lastPrinted>2019-11-06T10:32:51Z</cp:lastPrinted>
  <dcterms:created xsi:type="dcterms:W3CDTF">2019-10-10T06:46:42Z</dcterms:created>
  <dcterms:modified xsi:type="dcterms:W3CDTF">2020-07-10T07:04:37Z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