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handoutMasterIdLst>
    <p:handoutMasterId r:id="rId14"/>
  </p:handoutMasterIdLst>
  <p:sldIdLst>
    <p:sldId id="364" r:id="rId2"/>
    <p:sldId id="365" r:id="rId3"/>
    <p:sldId id="257" r:id="rId4"/>
    <p:sldId id="319" r:id="rId5"/>
    <p:sldId id="345" r:id="rId6"/>
    <p:sldId id="328" r:id="rId7"/>
    <p:sldId id="329" r:id="rId8"/>
    <p:sldId id="322" r:id="rId9"/>
    <p:sldId id="375" r:id="rId10"/>
    <p:sldId id="378" r:id="rId11"/>
    <p:sldId id="377" r:id="rId12"/>
  </p:sldIdLst>
  <p:sldSz cx="12192000" cy="6858000"/>
  <p:notesSz cx="6797675" cy="9928225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4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52" autoAdjust="0"/>
    <p:restoredTop sz="94706" autoAdjust="0"/>
  </p:normalViewPr>
  <p:slideViewPr>
    <p:cSldViewPr snapToGrid="0">
      <p:cViewPr>
        <p:scale>
          <a:sx n="84" d="100"/>
          <a:sy n="84" d="100"/>
        </p:scale>
        <p:origin x="360" y="-5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2119,9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0884746652664782E-2"/>
                  <c:y val="4.107313056456178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43,2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381,7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023890784982935"/>
                      <c:h val="4.5098039215686274E-2"/>
                    </c:manualLayout>
                  </c15:layout>
                  <c15:dlblFieldTable/>
                  <c15:showDataLabelsRange val="0"/>
                </c:ext>
              </c:extLst>
            </c:dLbl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Федеральный бюджет</c:v>
                </c:pt>
                <c:pt idx="1">
                  <c:v>Областной бюджет</c:v>
                </c:pt>
                <c:pt idx="2">
                  <c:v>Местный бюджет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2120</c:v>
                </c:pt>
                <c:pt idx="1">
                  <c:v>43.2</c:v>
                </c:pt>
                <c:pt idx="2">
                  <c:v>381.7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egendEntry>
        <c:idx val="0"/>
        <c:txPr>
          <a:bodyPr rot="0" vert="horz"/>
          <a:lstStyle/>
          <a:p>
            <a:pPr>
              <a:defRPr/>
            </a:pPr>
            <a:endParaRPr lang="ru-RU"/>
          </a:p>
        </c:txPr>
      </c:legendEntry>
      <c:legendEntry>
        <c:idx val="1"/>
        <c:txPr>
          <a:bodyPr rot="0" vert="horz"/>
          <a:lstStyle/>
          <a:p>
            <a:pPr>
              <a:defRPr/>
            </a:pPr>
            <a:endParaRPr lang="ru-RU"/>
          </a:p>
        </c:txPr>
      </c:legendEntry>
      <c:legendEntry>
        <c:idx val="2"/>
        <c:txPr>
          <a:bodyPr rot="0" vert="horz"/>
          <a:lstStyle/>
          <a:p>
            <a:pPr>
              <a:defRPr/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"/>
          <c:y val="0.85455321931723949"/>
          <c:w val="1"/>
          <c:h val="0.14544676033142942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1332,8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0884746652664782E-2"/>
                  <c:y val="4.107313056456178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27,2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240,0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023890784982935"/>
                      <c:h val="4.5098039215686274E-2"/>
                    </c:manualLayout>
                  </c15:layout>
                  <c15:dlblFieldTable/>
                  <c15:showDataLabelsRange val="0"/>
                </c:ext>
              </c:extLst>
            </c:dLbl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Федеральный бюджет</c:v>
                </c:pt>
                <c:pt idx="1">
                  <c:v>Областной бюджет</c:v>
                </c:pt>
                <c:pt idx="2">
                  <c:v>Местный бюджет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1332.8</c:v>
                </c:pt>
                <c:pt idx="1">
                  <c:v>27.2</c:v>
                </c:pt>
                <c:pt idx="2">
                  <c:v>240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egendEntry>
        <c:idx val="0"/>
        <c:txPr>
          <a:bodyPr rot="0" vert="horz"/>
          <a:lstStyle/>
          <a:p>
            <a:pPr>
              <a:defRPr/>
            </a:pPr>
            <a:endParaRPr lang="ru-RU"/>
          </a:p>
        </c:txPr>
      </c:legendEntry>
      <c:legendEntry>
        <c:idx val="1"/>
        <c:txPr>
          <a:bodyPr rot="0" vert="horz"/>
          <a:lstStyle/>
          <a:p>
            <a:pPr>
              <a:defRPr/>
            </a:pPr>
            <a:endParaRPr lang="ru-RU"/>
          </a:p>
        </c:txPr>
      </c:legendEntry>
      <c:legendEntry>
        <c:idx val="2"/>
        <c:txPr>
          <a:bodyPr rot="0" vert="horz"/>
          <a:lstStyle/>
          <a:p>
            <a:pPr>
              <a:defRPr/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"/>
          <c:y val="0.85455321931723949"/>
          <c:w val="1"/>
          <c:h val="0.14544676033142942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5F8B024-5D62-4644-A45F-CE22E2B14DF2}" type="datetime1">
              <a:rPr lang="ru-RU" smtClean="0"/>
              <a:pPr rtl="0"/>
              <a:t>12.12.2019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98501B-77B5-4365-9881-C6E19A3C1E4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2D503-C93A-4B9F-B33D-A02F8025E098}" type="datetime1">
              <a:rPr lang="ru-RU" smtClean="0"/>
              <a:pPr/>
              <a:t>12.12.2019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8BD8E7-1312-41F3-99C4-6DA5AF891969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6668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ru-RU" smtClean="0">
                <a:solidFill>
                  <a:srgbClr val="595959"/>
                </a:solidFill>
              </a:rPr>
              <a:pPr/>
              <a:t>4</a:t>
            </a:fld>
            <a:endParaRPr lang="ru-RU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986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ru-RU" smtClean="0">
                <a:solidFill>
                  <a:srgbClr val="595959"/>
                </a:solidFill>
              </a:rPr>
              <a:pPr/>
              <a:t>8</a:t>
            </a:fld>
            <a:endParaRPr lang="ru-RU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489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pPr rtl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6668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ru-RU" smtClean="0">
                <a:solidFill>
                  <a:srgbClr val="595959"/>
                </a:solidFill>
              </a:rPr>
              <a:pPr/>
              <a:t>10</a:t>
            </a:fld>
            <a:endParaRPr lang="ru-RU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986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5E-D2C2-43CE-A069-159918ED7DD3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DB09-4DBC-41E6-B6AC-1B1A05E4BA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4048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54AFD0-002F-45DA-AC56-FBB26B710A6C}" type="datetime1">
              <a:rPr lang="ru-RU" noProof="0" smtClean="0"/>
              <a:pPr rtl="0"/>
              <a:t>12.12.2019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0363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800846C-E0CD-48AC-BF46-58816D3205F0}" type="datetime1">
              <a:rPr lang="ru-RU" noProof="0" smtClean="0"/>
              <a:pPr rtl="0"/>
              <a:t>12.12.2019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0860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9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rtlCol="0" anchor="b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2CF755-E898-4F1E-8647-A0EB71EBF828}" type="datetime1">
              <a:rPr lang="ru-RU" noProof="0" smtClean="0"/>
              <a:pPr rtl="0"/>
              <a:t>12.12.2019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rtlCol="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BBA994C-0A68-4F64-BDAE-B675475366AA}" type="datetime1">
              <a:rPr lang="ru-RU" noProof="0" smtClean="0"/>
              <a:pPr rtl="0"/>
              <a:t>12.12.2019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0639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5E-D2C2-43CE-A069-159918ED7DD3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DB09-4DBC-41E6-B6AC-1B1A05E4BA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8075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63F1305-4BDC-496D-90D6-7537DB313448}" type="datetime1">
              <a:rPr lang="ru-RU" noProof="0" smtClean="0"/>
              <a:pPr rtl="0"/>
              <a:t>12.12.2019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7480910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57DE9B7-D70E-414D-98EC-FF5CEC2FC761}" type="datetime1">
              <a:rPr lang="ru-RU" noProof="0" smtClean="0"/>
              <a:pPr rtl="0"/>
              <a:t>12.12.2019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2106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350200-3392-431B-A64D-FCB9FCA2AA58}" type="datetime1">
              <a:rPr lang="ru-RU" noProof="0" smtClean="0"/>
              <a:pPr rtl="0"/>
              <a:t>12.12.2019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5088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5E-D2C2-43CE-A069-159918ED7DD3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DB09-4DBC-41E6-B6AC-1B1A05E4B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65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C2CF755-E898-4F1E-8647-A0EB71EBF828}" type="datetime1">
              <a:rPr lang="ru-RU" noProof="0" smtClean="0"/>
              <a:pPr rtl="0"/>
              <a:t>12.12.2019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1137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5E-D2C2-43CE-A069-159918ED7DD3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DB09-4DBC-41E6-B6AC-1B1A05E4BA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0098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338">
              <a:srgbClr val="E4EEF8"/>
            </a:gs>
            <a:gs pos="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63F1305-4BDC-496D-90D6-7537DB313448}" type="datetime1">
              <a:rPr lang="ru-RU" noProof="0" smtClean="0"/>
              <a:pPr rtl="0"/>
              <a:t>12.12.2019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5100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  <p:sldLayoutId id="2147483651" r:id="rId13"/>
    <p:sldLayoutId id="2147483656" r:id="rId14"/>
    <p:sldLayoutId id="2147483657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90" y="795660"/>
            <a:ext cx="9877777" cy="3144426"/>
          </a:xfrm>
        </p:spPr>
      </p:pic>
      <p:sp>
        <p:nvSpPr>
          <p:cNvPr id="6" name="Прямоугольник 5"/>
          <p:cNvSpPr/>
          <p:nvPr/>
        </p:nvSpPr>
        <p:spPr>
          <a:xfrm>
            <a:off x="3335941" y="4307566"/>
            <a:ext cx="5559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/>
              </a:rPr>
              <a:t>МО </a:t>
            </a:r>
            <a:r>
              <a:rPr lang="ru-RU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/>
              </a:rPr>
              <a:t>«Город Покров» </a:t>
            </a:r>
            <a:endParaRPr lang="ru-RU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762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9556" y="187891"/>
            <a:ext cx="8692444" cy="688932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Финансирование :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5733" y="1061156"/>
            <a:ext cx="6107289" cy="5314592"/>
          </a:xfrm>
        </p:spPr>
        <p:txBody>
          <a:bodyPr rtlCol="0"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prstClr val="black"/>
                </a:solidFill>
                <a:latin typeface="+mj-lt"/>
              </a:rPr>
              <a:t>На </a:t>
            </a:r>
            <a:r>
              <a:rPr lang="ru-RU" sz="2400" b="1" dirty="0" smtClean="0">
                <a:solidFill>
                  <a:prstClr val="black"/>
                </a:solidFill>
                <a:latin typeface="+mj-lt"/>
              </a:rPr>
              <a:t> благоустройство  дворовой территории израсходовано </a:t>
            </a:r>
            <a:r>
              <a:rPr lang="ru-RU" sz="2400" b="1" dirty="0">
                <a:solidFill>
                  <a:prstClr val="black"/>
                </a:solidFill>
                <a:latin typeface="+mj-lt"/>
              </a:rPr>
              <a:t>– </a:t>
            </a:r>
            <a:r>
              <a:rPr lang="ru-RU" sz="2400" b="1" dirty="0" smtClean="0">
                <a:latin typeface="Calibri Light" pitchFamily="34" charset="0"/>
              </a:rPr>
              <a:t>1600,0 т</a:t>
            </a:r>
            <a:r>
              <a:rPr lang="ru-RU" sz="2400" b="1" dirty="0" smtClean="0">
                <a:solidFill>
                  <a:prstClr val="black"/>
                </a:solidFill>
                <a:latin typeface="+mj-lt"/>
              </a:rPr>
              <a:t>ыс</a:t>
            </a:r>
            <a:r>
              <a:rPr lang="ru-RU" sz="2400" b="1" dirty="0">
                <a:solidFill>
                  <a:prstClr val="black"/>
                </a:solidFill>
                <a:latin typeface="+mj-lt"/>
              </a:rPr>
              <a:t>. руб. </a:t>
            </a:r>
            <a:r>
              <a:rPr lang="ru-RU" sz="2400" b="1" dirty="0" smtClean="0">
                <a:solidFill>
                  <a:prstClr val="black"/>
                </a:solidFill>
                <a:latin typeface="+mj-lt"/>
              </a:rPr>
              <a:t>,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+mj-lt"/>
              </a:rPr>
              <a:t>из них: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+mj-lt"/>
              </a:rPr>
              <a:t>-</a:t>
            </a:r>
            <a:r>
              <a:rPr lang="ru-RU" sz="2400" dirty="0">
                <a:solidFill>
                  <a:prstClr val="black"/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+mj-lt"/>
              </a:rPr>
              <a:t>федеральный бюджет – </a:t>
            </a:r>
            <a:r>
              <a:rPr lang="ru-RU" sz="2400" dirty="0" smtClean="0"/>
              <a:t>1332,8</a:t>
            </a:r>
            <a:r>
              <a:rPr lang="ru-RU" sz="2400" dirty="0" smtClean="0">
                <a:solidFill>
                  <a:prstClr val="black"/>
                </a:solidFill>
                <a:latin typeface="+mj-lt"/>
              </a:rPr>
              <a:t> тыс. руб.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+mj-lt"/>
              </a:rPr>
              <a:t>- областной бюджет  - </a:t>
            </a:r>
            <a:r>
              <a:rPr lang="ru-RU" sz="2400" dirty="0" smtClean="0"/>
              <a:t>27,2 </a:t>
            </a:r>
            <a:r>
              <a:rPr lang="ru-RU" sz="2400" dirty="0" smtClean="0">
                <a:solidFill>
                  <a:prstClr val="black"/>
                </a:solidFill>
                <a:latin typeface="+mj-lt"/>
              </a:rPr>
              <a:t>тыс. руб.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400" dirty="0" smtClean="0">
                <a:solidFill>
                  <a:prstClr val="black"/>
                </a:solidFill>
                <a:latin typeface="+mj-lt"/>
              </a:rPr>
              <a:t>местный бюджет  - </a:t>
            </a:r>
            <a:r>
              <a:rPr lang="ru-RU" sz="2400" dirty="0" smtClean="0"/>
              <a:t>240,0</a:t>
            </a:r>
            <a:r>
              <a:rPr lang="ru-RU" sz="2400" dirty="0" smtClean="0">
                <a:solidFill>
                  <a:prstClr val="black"/>
                </a:solidFill>
                <a:latin typeface="+mj-lt"/>
              </a:rPr>
              <a:t> тыс. руб.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2400" dirty="0">
              <a:solidFill>
                <a:prstClr val="black"/>
              </a:solidFill>
              <a:latin typeface="+mj-lt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+mj-lt"/>
              </a:rPr>
              <a:t> </a:t>
            </a:r>
            <a:endParaRPr lang="ru-RU" sz="2400" dirty="0">
              <a:solidFill>
                <a:prstClr val="black"/>
              </a:solidFill>
              <a:latin typeface="+mj-lt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800447233"/>
              </p:ext>
            </p:extLst>
          </p:nvPr>
        </p:nvGraphicFramePr>
        <p:xfrm>
          <a:off x="262185" y="1241778"/>
          <a:ext cx="5890260" cy="5174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Объект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78" y="152195"/>
            <a:ext cx="3285065" cy="104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9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85244" y="137787"/>
            <a:ext cx="9976904" cy="62630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благоустройства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1778" y="846666"/>
            <a:ext cx="7981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</a:rPr>
              <a:t> </a:t>
            </a:r>
            <a:endParaRPr lang="ru-RU" sz="2400" dirty="0">
              <a:latin typeface="+mj-lt"/>
            </a:endParaRPr>
          </a:p>
        </p:txBody>
      </p:sp>
      <p:pic>
        <p:nvPicPr>
          <p:cNvPr id="6" name="Объект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58" y="174772"/>
            <a:ext cx="3183464" cy="1013403"/>
          </a:xfrm>
          <a:prstGeom prst="rect">
            <a:avLst/>
          </a:prstGeom>
        </p:spPr>
      </p:pic>
      <p:pic>
        <p:nvPicPr>
          <p:cNvPr id="1026" name="Picture 2" descr="\\SAPSYS\Komitet\Кноль Ю.О\Новая папка\collage_photoc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681473"/>
            <a:ext cx="8113889" cy="579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06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24" y="129616"/>
            <a:ext cx="3443110" cy="1096057"/>
          </a:xfrm>
        </p:spPr>
      </p:pic>
      <p:sp>
        <p:nvSpPr>
          <p:cNvPr id="6" name="Прямоугольник 5"/>
          <p:cNvSpPr/>
          <p:nvPr/>
        </p:nvSpPr>
        <p:spPr>
          <a:xfrm>
            <a:off x="846667" y="1767567"/>
            <a:ext cx="108373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/>
              </a:rPr>
              <a:t>ИТОГИ 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/>
              </a:rPr>
              <a:t>РЕАЛИЗАЦИИ НАЦИОНАЛЬНОГО ПРОЕКТА 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/>
              </a:rPr>
              <a:t>«ФОРМИРОВАНИЕ КОМФОРТНОЙ ГОРОДСКОЙ СРЕДЫ» 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/>
              </a:rPr>
              <a:t>ЗА</a:t>
            </a:r>
            <a:r>
              <a:rPr lang="ru-RU" sz="48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/>
              </a:rPr>
              <a:t> 2019 </a:t>
            </a:r>
            <a:r>
              <a:rPr lang="ru-RU" sz="36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/>
              </a:rPr>
              <a:t>ГОД</a:t>
            </a:r>
            <a:endParaRPr lang="ru-RU" sz="3600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994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8132" y="1241778"/>
            <a:ext cx="4880319" cy="4888089"/>
          </a:xfrm>
        </p:spPr>
        <p:txBody>
          <a:bodyPr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/>
              <a:t>В рамках проекта «Формирование комфортной городской среды» </a:t>
            </a:r>
            <a:br>
              <a:rPr lang="ru-RU" sz="2400" dirty="0" smtClean="0"/>
            </a:br>
            <a:r>
              <a:rPr lang="ru-RU" sz="2400" dirty="0" smtClean="0"/>
              <a:t>в 2019 году благоустраивалась общественная территория </a:t>
            </a:r>
            <a:br>
              <a:rPr lang="ru-RU" sz="2400" dirty="0" smtClean="0"/>
            </a:br>
            <a:r>
              <a:rPr lang="ru-RU" sz="2400" b="1" dirty="0" smtClean="0"/>
              <a:t>по ул. 3-Интернационала д.39</a:t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086578" y="349685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Благоустройство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общественной территории</a:t>
            </a:r>
          </a:p>
        </p:txBody>
      </p:sp>
      <p:pic>
        <p:nvPicPr>
          <p:cNvPr id="6" name="Объект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58" y="174772"/>
            <a:ext cx="3183464" cy="1013403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22" y="1633713"/>
            <a:ext cx="5644445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9556" y="187891"/>
            <a:ext cx="8692444" cy="688932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Финансирование :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5733" y="1061156"/>
            <a:ext cx="6107289" cy="5314592"/>
          </a:xfrm>
        </p:spPr>
        <p:txBody>
          <a:bodyPr rtlCol="0"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prstClr val="black"/>
                </a:solidFill>
                <a:latin typeface="+mj-lt"/>
              </a:rPr>
              <a:t>На </a:t>
            </a:r>
            <a:r>
              <a:rPr lang="ru-RU" sz="2400" b="1" dirty="0" smtClean="0">
                <a:solidFill>
                  <a:prstClr val="black"/>
                </a:solidFill>
                <a:latin typeface="+mj-lt"/>
              </a:rPr>
              <a:t> благоустройство  общественной территории израсходовано </a:t>
            </a:r>
            <a:r>
              <a:rPr lang="ru-RU" sz="2400" b="1" dirty="0">
                <a:solidFill>
                  <a:prstClr val="black"/>
                </a:solidFill>
                <a:latin typeface="+mj-lt"/>
              </a:rPr>
              <a:t>– </a:t>
            </a:r>
            <a:r>
              <a:rPr lang="ru-RU" sz="2400" b="1" dirty="0" smtClean="0">
                <a:latin typeface="Calibri Light" pitchFamily="34" charset="0"/>
              </a:rPr>
              <a:t>2544,9 </a:t>
            </a:r>
            <a:r>
              <a:rPr lang="ru-RU" sz="2400" b="1" dirty="0" smtClean="0">
                <a:solidFill>
                  <a:prstClr val="black"/>
                </a:solidFill>
                <a:latin typeface="+mj-lt"/>
              </a:rPr>
              <a:t>тыс</a:t>
            </a:r>
            <a:r>
              <a:rPr lang="ru-RU" sz="2400" b="1" dirty="0">
                <a:solidFill>
                  <a:prstClr val="black"/>
                </a:solidFill>
                <a:latin typeface="+mj-lt"/>
              </a:rPr>
              <a:t>. руб. </a:t>
            </a:r>
            <a:r>
              <a:rPr lang="ru-RU" sz="2400" b="1" dirty="0" smtClean="0">
                <a:solidFill>
                  <a:prstClr val="black"/>
                </a:solidFill>
                <a:latin typeface="+mj-lt"/>
              </a:rPr>
              <a:t>,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+mj-lt"/>
              </a:rPr>
              <a:t>из них: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+mj-lt"/>
              </a:rPr>
              <a:t>-</a:t>
            </a:r>
            <a:r>
              <a:rPr lang="ru-RU" sz="2400" dirty="0">
                <a:solidFill>
                  <a:prstClr val="black"/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+mj-lt"/>
              </a:rPr>
              <a:t>федеральный бюджет – </a:t>
            </a:r>
            <a:r>
              <a:rPr lang="ru-RU" sz="2400" dirty="0"/>
              <a:t>2119,9</a:t>
            </a:r>
            <a:r>
              <a:rPr lang="ru-RU" sz="2400" dirty="0" smtClean="0">
                <a:solidFill>
                  <a:prstClr val="black"/>
                </a:solidFill>
                <a:latin typeface="+mj-lt"/>
              </a:rPr>
              <a:t> тыс. руб.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+mj-lt"/>
              </a:rPr>
              <a:t>- областной бюджет  - </a:t>
            </a:r>
            <a:r>
              <a:rPr lang="ru-RU" sz="2400" dirty="0" smtClean="0"/>
              <a:t>43,2 </a:t>
            </a:r>
            <a:r>
              <a:rPr lang="ru-RU" sz="2400" dirty="0" smtClean="0">
                <a:solidFill>
                  <a:prstClr val="black"/>
                </a:solidFill>
                <a:latin typeface="+mj-lt"/>
              </a:rPr>
              <a:t>тыс. руб.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400" dirty="0" smtClean="0">
                <a:solidFill>
                  <a:prstClr val="black"/>
                </a:solidFill>
                <a:latin typeface="+mj-lt"/>
              </a:rPr>
              <a:t>местный бюджет  - </a:t>
            </a:r>
            <a:r>
              <a:rPr lang="ru-RU" sz="2400" dirty="0"/>
              <a:t>381,7</a:t>
            </a:r>
            <a:r>
              <a:rPr lang="ru-RU" sz="2400" dirty="0" smtClean="0">
                <a:solidFill>
                  <a:prstClr val="black"/>
                </a:solidFill>
                <a:latin typeface="+mj-lt"/>
              </a:rPr>
              <a:t> тыс. руб.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2400" dirty="0">
              <a:solidFill>
                <a:prstClr val="black"/>
              </a:solidFill>
              <a:latin typeface="+mj-lt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+mj-lt"/>
              </a:rPr>
              <a:t> </a:t>
            </a:r>
            <a:endParaRPr lang="ru-RU" sz="2400" dirty="0">
              <a:solidFill>
                <a:prstClr val="black"/>
              </a:solidFill>
              <a:latin typeface="+mj-lt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027821135"/>
              </p:ext>
            </p:extLst>
          </p:nvPr>
        </p:nvGraphicFramePr>
        <p:xfrm>
          <a:off x="262185" y="1241778"/>
          <a:ext cx="5890260" cy="5174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Объект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78" y="152195"/>
            <a:ext cx="3285065" cy="104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1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33333" y="193746"/>
            <a:ext cx="6231890" cy="58293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благоустройства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976534" y="1049866"/>
            <a:ext cx="5001824" cy="542995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600" dirty="0" smtClean="0">
                <a:latin typeface="+mj-lt"/>
              </a:rPr>
              <a:t>      </a:t>
            </a:r>
            <a:r>
              <a:rPr lang="ru-RU" sz="2600" b="1" dirty="0" smtClean="0">
                <a:latin typeface="+mj-lt"/>
              </a:rPr>
              <a:t>Благоустройство общественной территории имело комплексный характер:</a:t>
            </a:r>
          </a:p>
          <a:p>
            <a:pPr>
              <a:buFontTx/>
              <a:buChar char="-"/>
            </a:pPr>
            <a:r>
              <a:rPr lang="ru-RU" sz="2600" dirty="0" smtClean="0">
                <a:latin typeface="+mj-lt"/>
              </a:rPr>
              <a:t>устройство пешеходных дорожек – 226 кв. м.</a:t>
            </a:r>
          </a:p>
          <a:p>
            <a:pPr>
              <a:buFontTx/>
              <a:buChar char="-"/>
            </a:pPr>
            <a:r>
              <a:rPr lang="ru-RU" sz="2600" dirty="0" smtClean="0">
                <a:latin typeface="+mj-lt"/>
              </a:rPr>
              <a:t>Перенос контейнерной площадки</a:t>
            </a:r>
          </a:p>
          <a:p>
            <a:pPr>
              <a:buFontTx/>
              <a:buChar char="-"/>
            </a:pPr>
            <a:r>
              <a:rPr lang="ru-RU" sz="2600" dirty="0" smtClean="0">
                <a:latin typeface="+mj-lt"/>
              </a:rPr>
              <a:t>асфальтированное покрытие подъезда вдоль контейнерной площадки 95 кв. м.</a:t>
            </a:r>
          </a:p>
          <a:p>
            <a:pPr>
              <a:buFontTx/>
              <a:buChar char="-"/>
            </a:pPr>
            <a:r>
              <a:rPr lang="ru-RU" sz="2600" dirty="0" smtClean="0">
                <a:latin typeface="+mj-lt"/>
              </a:rPr>
              <a:t>устройство сцены</a:t>
            </a:r>
          </a:p>
          <a:p>
            <a:pPr>
              <a:buFontTx/>
              <a:buChar char="-"/>
            </a:pPr>
            <a:r>
              <a:rPr lang="ru-RU" sz="2600" dirty="0" smtClean="0">
                <a:latin typeface="+mj-lt"/>
              </a:rPr>
              <a:t>озеленение</a:t>
            </a:r>
          </a:p>
          <a:p>
            <a:pPr>
              <a:buFontTx/>
              <a:buChar char="-"/>
            </a:pPr>
            <a:r>
              <a:rPr lang="ru-RU" sz="2600" dirty="0" smtClean="0">
                <a:latin typeface="+mj-lt"/>
              </a:rPr>
              <a:t>детская игровая площадка 240 кв. м.</a:t>
            </a:r>
          </a:p>
          <a:p>
            <a:pPr>
              <a:buFontTx/>
              <a:buChar char="-"/>
            </a:pPr>
            <a:r>
              <a:rPr lang="ru-RU" sz="2600" dirty="0" smtClean="0">
                <a:latin typeface="+mj-lt"/>
              </a:rPr>
              <a:t>установка малых архитектурных форм: скамеек -6шт., урн- 6 шт.</a:t>
            </a:r>
          </a:p>
          <a:p>
            <a:pPr>
              <a:buFontTx/>
              <a:buChar char="-"/>
            </a:pPr>
            <a:r>
              <a:rPr lang="ru-RU" sz="2600" dirty="0" smtClean="0">
                <a:latin typeface="+mj-lt"/>
              </a:rPr>
              <a:t>устройство парковочной зоны для транспорта 333,6 </a:t>
            </a:r>
            <a:r>
              <a:rPr lang="ru-RU" sz="2600" dirty="0" err="1" smtClean="0">
                <a:latin typeface="+mj-lt"/>
              </a:rPr>
              <a:t>кв.м</a:t>
            </a:r>
            <a:r>
              <a:rPr lang="ru-RU" sz="2600" dirty="0" smtClean="0">
                <a:latin typeface="+mj-lt"/>
              </a:rPr>
              <a:t>.</a:t>
            </a:r>
            <a:endParaRPr lang="ru-RU" sz="2400" dirty="0" smtClean="0">
              <a:latin typeface="+mj-lt"/>
            </a:endParaRPr>
          </a:p>
          <a:p>
            <a:pPr algn="just">
              <a:buFontTx/>
              <a:buChar char="-"/>
            </a:pPr>
            <a:endParaRPr lang="ru-RU" sz="2400" dirty="0" smtClean="0">
              <a:latin typeface="+mj-lt"/>
            </a:endParaRPr>
          </a:p>
          <a:p>
            <a:pPr algn="just">
              <a:buFontTx/>
              <a:buChar char="-"/>
            </a:pPr>
            <a:endParaRPr lang="ru-RU" sz="2400" dirty="0">
              <a:latin typeface="+mj-lt"/>
            </a:endParaRPr>
          </a:p>
          <a:p>
            <a:pPr algn="just">
              <a:buFontTx/>
              <a:buChar char="-"/>
            </a:pPr>
            <a:endParaRPr lang="ru-RU" sz="2400" dirty="0" smtClean="0">
              <a:latin typeface="+mj-lt"/>
            </a:endParaRPr>
          </a:p>
        </p:txBody>
      </p:sp>
      <p:pic>
        <p:nvPicPr>
          <p:cNvPr id="5" name="Объект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24" y="129617"/>
            <a:ext cx="3285065" cy="1045746"/>
          </a:xfrm>
          <a:prstGeom prst="rect">
            <a:avLst/>
          </a:prstGeom>
        </p:spPr>
      </p:pic>
      <p:pic>
        <p:nvPicPr>
          <p:cNvPr id="5122" name="Picture 2" descr="\\SAPSYS\Komitet\Кноль Ю.О\ДШИ ФОТО отчет\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88533"/>
            <a:ext cx="6130611" cy="473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87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05956" y="148590"/>
            <a:ext cx="7101134" cy="58293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Территория после благоустройства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158776" y="900288"/>
            <a:ext cx="4865511" cy="496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+mj-lt"/>
              </a:rPr>
              <a:t>Устройство пешеходных дорожек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73" y="224943"/>
            <a:ext cx="3182388" cy="1012024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580443"/>
            <a:ext cx="5691893" cy="4983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\\SAPSYS\Komitet\Кноль Ю.О\ДШИ ФОТО отчет\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711" y="1580443"/>
            <a:ext cx="5881511" cy="498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66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85244" y="137787"/>
            <a:ext cx="9976904" cy="62630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благоустройства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1778" y="846666"/>
            <a:ext cx="7981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</a:rPr>
              <a:t> Для проведения  культурно-массовых мероприятий произведено устройство сцены. Установлены скамьи для просмотра развлекательных программ</a:t>
            </a:r>
            <a:endParaRPr lang="ru-RU" sz="2400" dirty="0">
              <a:latin typeface="+mj-lt"/>
            </a:endParaRPr>
          </a:p>
        </p:txBody>
      </p:sp>
      <p:pic>
        <p:nvPicPr>
          <p:cNvPr id="6" name="Объект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58" y="174772"/>
            <a:ext cx="3183464" cy="1013403"/>
          </a:xfrm>
          <a:prstGeom prst="rect">
            <a:avLst/>
          </a:prstGeom>
        </p:spPr>
      </p:pic>
      <p:pic>
        <p:nvPicPr>
          <p:cNvPr id="4098" name="Picture 2" descr="\\SAPSYS\Komitet\Кноль Ю.О\ДШИ ФОТО отчет\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31" y="2291644"/>
            <a:ext cx="3782380" cy="408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SAPSYS\Komitet\Кноль Ю.О\ДШИ ФОТО отчет\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711" y="2291644"/>
            <a:ext cx="4255912" cy="408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\\SAPSYS\Komitet\Кноль Ю.О\ДШИ ФОТО отчет\10 - коп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623" y="2291644"/>
            <a:ext cx="3719945" cy="408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10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9156" y="492691"/>
            <a:ext cx="7183684" cy="688932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Торжественное открытие  общественной территории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57157" y="1535288"/>
            <a:ext cx="4592884" cy="4840459"/>
          </a:xfrm>
        </p:spPr>
        <p:txBody>
          <a:bodyPr rtlCol="0">
            <a:normAutofit/>
          </a:bodyPr>
          <a:lstStyle/>
          <a:p>
            <a:pPr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 августа 2019 года </a:t>
            </a:r>
            <a:r>
              <a:rPr lang="ru-RU" sz="24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состоялось торжественное открытие общественной территории по ул. 3-Интернационала д. 39 приуроченное ко дню города Покров.</a:t>
            </a:r>
          </a:p>
          <a:p>
            <a:pPr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24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16" y="179787"/>
            <a:ext cx="3182388" cy="1012024"/>
          </a:xfrm>
          <a:prstGeom prst="rect">
            <a:avLst/>
          </a:prstGeom>
        </p:spPr>
      </p:pic>
      <p:pic>
        <p:nvPicPr>
          <p:cNvPr id="6146" name="Picture 2" descr="\\SAPSYS\Komitet\Кноль Ю.О\областной конкурс\фото для конкурса\Новая папка\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56" y="1332089"/>
            <a:ext cx="6578600" cy="511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80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8132" y="1241778"/>
            <a:ext cx="4880319" cy="4888089"/>
          </a:xfrm>
        </p:spPr>
        <p:txBody>
          <a:bodyPr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/>
              <a:t>В рамках проекта «Формирование комфортной городской среды» </a:t>
            </a:r>
            <a:br>
              <a:rPr lang="ru-RU" sz="2400" dirty="0" smtClean="0"/>
            </a:br>
            <a:r>
              <a:rPr lang="ru-RU" sz="2400" dirty="0" smtClean="0"/>
              <a:t>в 2019 году благоустраивалась дворовая  территория </a:t>
            </a:r>
            <a:br>
              <a:rPr lang="ru-RU" sz="2400" dirty="0" smtClean="0"/>
            </a:br>
            <a:r>
              <a:rPr lang="ru-RU" sz="2400" b="1" dirty="0" smtClean="0"/>
              <a:t>по ул. Герасимова д.26</a:t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086578" y="349685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Благоустройство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дворовой территории по ул. Герасимова д.26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Объект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58" y="174772"/>
            <a:ext cx="3183464" cy="1013403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1426903"/>
            <a:ext cx="5704593" cy="4513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61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3768</TotalTime>
  <Words>265</Words>
  <Application>Microsoft Office PowerPoint</Application>
  <PresentationFormat>Произвольный</PresentationFormat>
  <Paragraphs>56</Paragraphs>
  <Slides>11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В рамках проекта «Формирование комфортной городской среды»  в 2019 году благоустраивалась общественная территория  по ул. 3-Интернационала д.39 </vt:lpstr>
      <vt:lpstr>Финансирование :</vt:lpstr>
      <vt:lpstr>после благоустройства</vt:lpstr>
      <vt:lpstr>Территория после благоустройства</vt:lpstr>
      <vt:lpstr>после благоустройства</vt:lpstr>
      <vt:lpstr>Торжественное открытие  общественной территории</vt:lpstr>
      <vt:lpstr>В рамках проекта «Формирование комфортной городской среды»  в 2019 году благоустраивалась дворовая  территория  по ул. Герасимова д.26 </vt:lpstr>
      <vt:lpstr>Финансирование :</vt:lpstr>
      <vt:lpstr>после благоустройства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образование «Поселок Городищи» Петушинского района  владимирской области</dc:title>
  <dc:creator>Пользователь</dc:creator>
  <cp:lastModifiedBy>YULIA</cp:lastModifiedBy>
  <cp:revision>381</cp:revision>
  <cp:lastPrinted>2019-11-06T10:32:51Z</cp:lastPrinted>
  <dcterms:created xsi:type="dcterms:W3CDTF">2019-10-10T06:46:42Z</dcterms:created>
  <dcterms:modified xsi:type="dcterms:W3CDTF">2019-12-12T08:35:20Z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